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notesMasterIdLst>
    <p:notesMasterId r:id="rId17"/>
  </p:notesMasterIdLst>
  <p:handoutMasterIdLst>
    <p:handoutMasterId r:id="rId18"/>
  </p:handoutMasterIdLst>
  <p:sldIdLst>
    <p:sldId id="256" r:id="rId2"/>
    <p:sldId id="275" r:id="rId3"/>
    <p:sldId id="276" r:id="rId4"/>
    <p:sldId id="278" r:id="rId5"/>
    <p:sldId id="274" r:id="rId6"/>
    <p:sldId id="279" r:id="rId7"/>
    <p:sldId id="281" r:id="rId8"/>
    <p:sldId id="287" r:id="rId9"/>
    <p:sldId id="289" r:id="rId10"/>
    <p:sldId id="266" r:id="rId11"/>
    <p:sldId id="283" r:id="rId12"/>
    <p:sldId id="293" r:id="rId13"/>
    <p:sldId id="284" r:id="rId14"/>
    <p:sldId id="285" r:id="rId15"/>
    <p:sldId id="286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без заголовка" id="{0B52588B-7078-4B09-8D25-9FB41AE12599}">
          <p14:sldIdLst>
            <p14:sldId id="256"/>
            <p14:sldId id="275"/>
            <p14:sldId id="276"/>
            <p14:sldId id="278"/>
            <p14:sldId id="274"/>
            <p14:sldId id="279"/>
            <p14:sldId id="281"/>
            <p14:sldId id="287"/>
            <p14:sldId id="289"/>
            <p14:sldId id="266"/>
            <p14:sldId id="283"/>
            <p14:sldId id="293"/>
            <p14:sldId id="284"/>
            <p14:sldId id="285"/>
            <p14:sldId id="286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B3C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B301B821-A1FF-4177-AEE7-76D212191A0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5" d="100"/>
          <a:sy n="65" d="100"/>
        </p:scale>
        <p:origin x="2784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верхне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r>
              <a:rPr lang="en-US"/>
              <a:t>01.09.2016</a:t>
            </a:r>
            <a:endParaRPr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fld id="{73F7AA83-DE31-4E93-AB07-EF7FB05F6670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212903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r>
              <a:rPr lang="en-US"/>
              <a:t>01.09.2016</a:t>
            </a:r>
            <a:endParaRPr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/>
          </a:p>
        </p:txBody>
      </p:sp>
      <p:sp>
        <p:nvSpPr>
          <p:cNvPr id="5" name="Заполнитель заметок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t>Щелкните, чтобы изменить стили текста образца слайда</a:t>
            </a:r>
          </a:p>
          <a:p>
            <a:pPr lvl="1" rtl="0"/>
            <a:r>
              <a:t>Второй уровень</a:t>
            </a:r>
          </a:p>
          <a:p>
            <a:pPr lvl="2" rtl="0"/>
            <a:r>
              <a:t>Третий уровень</a:t>
            </a:r>
          </a:p>
          <a:p>
            <a:pPr lvl="3" rtl="0"/>
            <a:r>
              <a:t>Четвертый уровень</a:t>
            </a:r>
          </a:p>
          <a:p>
            <a:pPr lvl="4" rtl="0"/>
            <a:r>
              <a:t>Пятый уровень</a:t>
            </a:r>
          </a:p>
        </p:txBody>
      </p:sp>
      <p:sp>
        <p:nvSpPr>
          <p:cNvPr id="6" name="Заполнитель нижне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fld id="{935E2820-AFE1-45FA-949E-17BDB534E1D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579979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4" name="Заполнитель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935E2820-AFE1-45FA-949E-17BDB534E1D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915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образ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77542409-6A04-4DC6-AC3A-D3758287A8F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6854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n-US"/>
              <a:t>01.09.2016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pPr rtl="0"/>
            <a:fld id="{8FDBFFB2-86D9-4B8F-A59A-553A60B94BB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91890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n-US"/>
              <a:t>01.09.2016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8FDBFFB2-86D9-4B8F-A59A-553A60B94B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4342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n-US"/>
              <a:t>01.09.2016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pPr rtl="0"/>
            <a:fld id="{8FDBFFB2-86D9-4B8F-A59A-553A60B94B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30238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n-US"/>
              <a:t>01.09.2016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pPr rtl="0"/>
            <a:fld id="{8FDBFFB2-86D9-4B8F-A59A-553A60B94B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0153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n-US"/>
              <a:t>01.09.2016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pPr rtl="0"/>
            <a:fld id="{8FDBFFB2-86D9-4B8F-A59A-553A60B94B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6284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n-US"/>
              <a:t>01.09.2016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8FDBFFB2-86D9-4B8F-A59A-553A60B94B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03874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n-US"/>
              <a:t>01.09.2016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8FDBFFB2-86D9-4B8F-A59A-553A60B94B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41030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n-US"/>
              <a:t>01.09.2016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8FDBFFB2-86D9-4B8F-A59A-553A60B94B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61657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n-US"/>
              <a:t>01.09.2016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 rtl="0"/>
            <a:fld id="{8FDBFFB2-86D9-4B8F-A59A-553A60B94B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73425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n-US"/>
              <a:t>01.09.2016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pPr rtl="0"/>
            <a:fld id="{8FDBFFB2-86D9-4B8F-A59A-553A60B94BB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734685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n-US"/>
              <a:t>01.09.2016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pPr rtl="0"/>
            <a:fld id="{8FDBFFB2-86D9-4B8F-A59A-553A60B94BB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47925908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n-US"/>
              <a:t>01.09.2016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 rtl="0"/>
            <a:fld id="{8FDBFFB2-86D9-4B8F-A59A-553A60B94BB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9574432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n-US"/>
              <a:t>01.09.2016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 rtl="0"/>
            <a:fld id="{8FDBFFB2-86D9-4B8F-A59A-553A60B94BB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21182696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n-US"/>
              <a:t>01.09.2016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 rtl="0"/>
            <a:fld id="{8FDBFFB2-86D9-4B8F-A59A-553A60B94BB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1872634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n-US"/>
              <a:t>01.09.2016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8FDBFFB2-86D9-4B8F-A59A-553A60B94B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19160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n-US"/>
              <a:t>01.09.2016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8FDBFFB2-86D9-4B8F-A59A-553A60B94B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766974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en-US"/>
              <a:t>01.09.2016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pPr rtl="0"/>
            <a:fld id="{8FDBFFB2-86D9-4B8F-A59A-553A60B94BB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8351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65213" y="304800"/>
            <a:ext cx="9934220" cy="1096899"/>
          </a:xfrm>
        </p:spPr>
        <p:txBody>
          <a:bodyPr rtlCol="0">
            <a:noAutofit/>
          </a:bodyPr>
          <a:lstStyle/>
          <a:p>
            <a:pPr algn="ctr" rtl="0"/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общеобразовательное учреждение </a:t>
            </a:r>
            <a:b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Красноозёрненская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основная общеобразовательная школа»</a:t>
            </a:r>
            <a:b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(дошкольные группы)</a:t>
            </a:r>
            <a:endParaRPr lang="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03503" y="2530136"/>
            <a:ext cx="7102952" cy="2617596"/>
          </a:xfrm>
        </p:spPr>
        <p:txBody>
          <a:bodyPr rtlCol="0">
            <a:normAutofit/>
          </a:bodyPr>
          <a:lstStyle/>
          <a:p>
            <a:pPr algn="ctr" rtl="0"/>
            <a:r>
              <a:rPr lang="ru-RU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Краткая презентация о</a:t>
            </a:r>
            <a:r>
              <a:rPr lang="ru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бразовательной программы дошкольного образования</a:t>
            </a:r>
          </a:p>
        </p:txBody>
      </p:sp>
    </p:spTree>
    <p:extLst>
      <p:ext uri="{BB962C8B-B14F-4D97-AF65-F5344CB8AC3E}">
        <p14:creationId xmlns:p14="http://schemas.microsoft.com/office/powerpoint/2010/main" val="357842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2388092" y="904875"/>
            <a:ext cx="6984507" cy="3667125"/>
          </a:xfrm>
        </p:spPr>
        <p:txBody>
          <a:bodyPr rtlCol="0">
            <a:normAutofit fontScale="92500" lnSpcReduction="20000"/>
          </a:bodyPr>
          <a:lstStyle/>
          <a:p>
            <a:pPr marL="71755" marR="148590" indent="0" algn="just">
              <a:spcBef>
                <a:spcPts val="875"/>
              </a:spcBef>
              <a:buNone/>
            </a:pPr>
            <a:r>
              <a:rPr lang="ru-RU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Образовательная</a:t>
            </a:r>
            <a:r>
              <a:rPr lang="ru-RU" sz="2400" b="1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деятельность,</a:t>
            </a:r>
            <a:r>
              <a:rPr lang="ru-RU" sz="2400" b="1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присмотр</a:t>
            </a:r>
            <a:r>
              <a:rPr lang="ru-RU" sz="2400" b="1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2400" b="1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уход</a:t>
            </a:r>
            <a:r>
              <a:rPr lang="ru-RU" sz="2400" b="1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</a:t>
            </a:r>
            <a:r>
              <a:rPr lang="ru-RU" sz="2400" b="1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детьми в дошкольных группах</a:t>
            </a:r>
            <a:r>
              <a:rPr lang="ru-RU" sz="2400" b="1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осуществляется</a:t>
            </a:r>
            <a:r>
              <a:rPr lang="ru-RU" sz="2400" b="1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2400" b="1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соответствии с Уставом учреждения, Образовательной программой</a:t>
            </a:r>
            <a:r>
              <a:rPr lang="ru-RU" sz="2400" b="1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дошкольного образования (далее – Программа), разработанной в соответствии с</a:t>
            </a:r>
            <a:r>
              <a:rPr lang="ru-RU" sz="2400" b="1" spc="-28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Федеральным государственным образовательным стандартом дошкольного образования </a:t>
            </a:r>
            <a:r>
              <a:rPr lang="ru-RU" sz="2400" b="1" dirty="0">
                <a:solidFill>
                  <a:prstClr val="black"/>
                </a:solidFill>
                <a:latin typeface="Century Schoolbook"/>
              </a:rPr>
              <a:t>и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</a:rPr>
              <a:t> с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 учётом примерной общеобразовательной программы дошкольного образования «От рождения до школы» под редакцией 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Н.Е.Вераксы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, 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Т.С.Комаровой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, 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М.А.Васильевой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.</a:t>
            </a:r>
            <a:endParaRPr lang="ru" b="1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5BE92A43-146D-4785-80A3-4D1F835893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07289" y="4021584"/>
            <a:ext cx="1503966" cy="2272684"/>
          </a:xfrm>
          <a:prstGeom prst="rect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640327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6" y="624110"/>
            <a:ext cx="7447720" cy="592131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реализации программы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51247" y="1438183"/>
            <a:ext cx="9188387" cy="4810217"/>
          </a:xfrm>
        </p:spPr>
        <p:txBody>
          <a:bodyPr>
            <a:normAutofit fontScale="92500"/>
          </a:bodyPr>
          <a:lstStyle/>
          <a:p>
            <a:pPr marL="502920" indent="-457200" algn="ctr">
              <a:buFont typeface="Wingdings" panose="05000000000000000000" pitchFamily="2" charset="2"/>
              <a:buChar char="v"/>
            </a:pPr>
            <a:r>
              <a:rPr lang="ru-RU" sz="2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Воспитание гармонично развитой и социально ответственной личности на основе духовно-нравственных ценностей народов Российской Федерации, исторических и национально-культурных традиций</a:t>
            </a:r>
          </a:p>
          <a:p>
            <a:pPr marL="502920" indent="-457200" algn="ctr">
              <a:buFont typeface="Wingdings" panose="05000000000000000000" pitchFamily="2" charset="2"/>
              <a:buChar char="v"/>
            </a:pPr>
            <a:r>
              <a:rPr lang="ru-RU" sz="2600" b="1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600" b="1" spc="5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</a:t>
            </a:r>
            <a:r>
              <a:rPr lang="ru-RU" sz="26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акопление</a:t>
            </a:r>
            <a:r>
              <a:rPr lang="ru-RU" sz="2600" b="1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6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ребенком</a:t>
            </a:r>
            <a:r>
              <a:rPr lang="ru-RU" sz="2600" b="1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6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культурного</a:t>
            </a:r>
            <a:r>
              <a:rPr lang="ru-RU" sz="2600" b="1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6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опыта</a:t>
            </a:r>
            <a:r>
              <a:rPr lang="ru-RU" sz="2600" b="1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6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деятельности</a:t>
            </a:r>
            <a:r>
              <a:rPr lang="ru-RU" sz="2600" b="1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6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2600" b="1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6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общения</a:t>
            </a:r>
            <a:r>
              <a:rPr lang="ru-RU" sz="2600" b="1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6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2600" b="1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6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процессе</a:t>
            </a:r>
            <a:r>
              <a:rPr lang="ru-RU" sz="2600" b="1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6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активного</a:t>
            </a:r>
            <a:r>
              <a:rPr lang="ru-RU" sz="2600" b="1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6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взаимодействия</a:t>
            </a:r>
            <a:r>
              <a:rPr lang="ru-RU" sz="2600" b="1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6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sz="2600" b="1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6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окружающим</a:t>
            </a:r>
            <a:r>
              <a:rPr lang="ru-RU" sz="2600" b="1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6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миром,</a:t>
            </a:r>
            <a:r>
              <a:rPr lang="ru-RU" sz="2600" b="1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6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другими</a:t>
            </a:r>
            <a:r>
              <a:rPr lang="ru-RU" sz="2600" b="1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6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детьми</a:t>
            </a:r>
            <a:r>
              <a:rPr lang="ru-RU" sz="2600" b="1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6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2600" b="1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6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взрослыми, позитивной социализации, решения задач и проблем (в соответствии с возрастом) как</a:t>
            </a:r>
            <a:r>
              <a:rPr lang="ru-RU" sz="2600" b="1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6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основы для становления в его сознании целостной картины мира, формирования готовности к</a:t>
            </a:r>
            <a:r>
              <a:rPr lang="ru-RU" sz="2600" b="1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6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непрерывному</a:t>
            </a:r>
            <a:r>
              <a:rPr lang="ru-RU" sz="2600" b="1" spc="-5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6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образованию,</a:t>
            </a:r>
            <a:r>
              <a:rPr lang="ru-RU" sz="2600" b="1" spc="1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6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саморазвитию</a:t>
            </a:r>
            <a:r>
              <a:rPr lang="ru-RU" sz="2600" b="1" spc="-3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6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2600" b="1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6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успешной</a:t>
            </a:r>
            <a:r>
              <a:rPr lang="ru-RU" sz="2600" b="1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6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самореализации</a:t>
            </a:r>
            <a:r>
              <a:rPr lang="ru-RU" sz="2600" b="1" spc="-2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6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</a:t>
            </a:r>
            <a:r>
              <a:rPr lang="ru-RU" sz="2600" b="1" spc="-2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6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всех</a:t>
            </a:r>
            <a:r>
              <a:rPr lang="ru-RU" sz="2600" b="1" spc="-2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6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этапах</a:t>
            </a:r>
            <a:r>
              <a:rPr lang="ru-RU" sz="2600" b="1" spc="-2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6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жизни</a:t>
            </a:r>
          </a:p>
          <a:p>
            <a:pPr marL="45720" indent="0" algn="ctr">
              <a:buNone/>
            </a:pPr>
            <a:endParaRPr lang="ru-RU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30327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4294967295"/>
          </p:nvPr>
        </p:nvSpPr>
        <p:spPr>
          <a:xfrm>
            <a:off x="1580225" y="790113"/>
            <a:ext cx="10129421" cy="5863701"/>
          </a:xfrm>
        </p:spPr>
        <p:txBody>
          <a:bodyPr>
            <a:normAutofit lnSpcReduction="10000"/>
          </a:bodyPr>
          <a:lstStyle/>
          <a:p>
            <a:pPr marL="71755" marR="161925" indent="0" algn="ctr">
              <a:lnSpc>
                <a:spcPct val="100000"/>
              </a:lnSpc>
              <a:spcBef>
                <a:spcPts val="30"/>
              </a:spcBef>
              <a:spcAft>
                <a:spcPts val="0"/>
              </a:spcAft>
              <a:buNone/>
            </a:pPr>
            <a:r>
              <a:rPr lang="ru-RU" sz="26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Программа определяет цели, задачи, а также комплекс основных характеристик дошкольного</a:t>
            </a:r>
            <a:r>
              <a:rPr lang="ru-RU" sz="2600" b="1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6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образования</a:t>
            </a:r>
            <a:r>
              <a:rPr lang="ru-RU" sz="2600" b="1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6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(объём,</a:t>
            </a:r>
            <a:r>
              <a:rPr lang="ru-RU" sz="2600" b="1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6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содержание,</a:t>
            </a:r>
            <a:r>
              <a:rPr lang="ru-RU" sz="2600" b="1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6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организацию</a:t>
            </a:r>
            <a:r>
              <a:rPr lang="ru-RU" sz="2600" b="1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6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образовательной</a:t>
            </a:r>
            <a:r>
              <a:rPr lang="ru-RU" sz="2600" b="1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6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деятельности</a:t>
            </a:r>
            <a:r>
              <a:rPr lang="ru-RU" sz="2600" b="1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6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2600" b="1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600" b="1" spc="5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дошкольных группах</a:t>
            </a:r>
            <a:r>
              <a:rPr lang="ru-RU" sz="2600" b="1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6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2600" b="1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6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планируемые результаты в виде целевых ориентиров дошкольного образования), требования к</a:t>
            </a:r>
            <a:r>
              <a:rPr lang="ru-RU" sz="2600" b="1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6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условиям</a:t>
            </a:r>
            <a:r>
              <a:rPr lang="ru-RU" sz="2600" b="1" spc="1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6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реализации</a:t>
            </a:r>
            <a:r>
              <a:rPr lang="ru-RU" sz="2600" b="1" spc="-1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6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Программы.</a:t>
            </a:r>
          </a:p>
          <a:p>
            <a:pPr marL="415925" indent="0" algn="ctr">
              <a:lnSpc>
                <a:spcPts val="1350"/>
              </a:lnSpc>
              <a:buNone/>
            </a:pPr>
            <a:r>
              <a:rPr lang="ru-RU" sz="26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Срок</a:t>
            </a:r>
            <a:r>
              <a:rPr lang="ru-RU" sz="2600" b="1" spc="-35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6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освоения</a:t>
            </a:r>
            <a:r>
              <a:rPr lang="ru-RU" sz="2600" b="1" spc="-5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6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образовательной</a:t>
            </a:r>
            <a:r>
              <a:rPr lang="ru-RU" sz="2600" b="1" spc="-2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6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программы</a:t>
            </a:r>
            <a:r>
              <a:rPr lang="ru-RU" sz="2600" b="1" spc="-15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marL="415925" indent="0" algn="ctr">
              <a:lnSpc>
                <a:spcPts val="1350"/>
              </a:lnSpc>
              <a:buNone/>
            </a:pPr>
            <a:r>
              <a:rPr lang="ru-RU" sz="26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(продолжительность</a:t>
            </a:r>
            <a:r>
              <a:rPr lang="ru-RU" sz="2600" b="1" spc="-2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6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обучения)</a:t>
            </a:r>
            <a:r>
              <a:rPr lang="ru-RU" sz="2600" b="1" spc="5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- </a:t>
            </a:r>
            <a:r>
              <a:rPr lang="ru-RU" sz="26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6 лет</a:t>
            </a:r>
          </a:p>
          <a:p>
            <a:pPr marL="71755" marR="152400" indent="359410" algn="ctr">
              <a:spcBef>
                <a:spcPts val="925"/>
              </a:spcBef>
              <a:spcAft>
                <a:spcPts val="0"/>
              </a:spcAft>
            </a:pPr>
            <a:r>
              <a:rPr lang="ru-RU" sz="26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Программа направлена на создание условий развития ребенка, открывающих возможности для</a:t>
            </a:r>
            <a:r>
              <a:rPr lang="ru-RU" sz="2600" b="1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6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его</a:t>
            </a:r>
            <a:r>
              <a:rPr lang="ru-RU" sz="2600" b="1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6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позитивной</a:t>
            </a:r>
            <a:r>
              <a:rPr lang="ru-RU" sz="2600" b="1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6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социализации,</a:t>
            </a:r>
            <a:r>
              <a:rPr lang="ru-RU" sz="2600" b="1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6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его</a:t>
            </a:r>
            <a:r>
              <a:rPr lang="ru-RU" sz="2600" b="1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6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личностного</a:t>
            </a:r>
            <a:r>
              <a:rPr lang="ru-RU" sz="2600" b="1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6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развития,</a:t>
            </a:r>
            <a:r>
              <a:rPr lang="ru-RU" sz="2600" b="1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6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развития</a:t>
            </a:r>
            <a:r>
              <a:rPr lang="ru-RU" sz="2600" b="1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6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инициативы</a:t>
            </a:r>
            <a:r>
              <a:rPr lang="ru-RU" sz="2600" b="1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6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2600" b="1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6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творческих</a:t>
            </a:r>
            <a:r>
              <a:rPr lang="ru-RU" sz="2600" b="1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600" b="1" spc="-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способностей</a:t>
            </a:r>
            <a:r>
              <a:rPr lang="ru-RU" sz="2600" b="1" spc="-6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600" b="1" spc="-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</a:t>
            </a:r>
            <a:r>
              <a:rPr lang="ru-RU" sz="2600" b="1" spc="-6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600" b="1" spc="-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основе</a:t>
            </a:r>
            <a:r>
              <a:rPr lang="ru-RU" sz="2600" b="1" spc="-6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600" b="1" spc="-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сотрудничества</a:t>
            </a:r>
            <a:r>
              <a:rPr lang="ru-RU" sz="2600" b="1" spc="-4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6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</a:t>
            </a:r>
            <a:r>
              <a:rPr lang="ru-RU" sz="2600" b="1" spc="-4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6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взрослыми</a:t>
            </a:r>
            <a:r>
              <a:rPr lang="ru-RU" sz="2600" b="1" spc="-6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6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2600" b="1" spc="-3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6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сверстниками</a:t>
            </a:r>
            <a:r>
              <a:rPr lang="ru-RU" sz="2600" b="1" spc="-5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6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2600" b="1" spc="-3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6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соответствующим</a:t>
            </a:r>
            <a:r>
              <a:rPr lang="ru-RU" sz="2600" b="1" spc="-3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6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возрасту</a:t>
            </a:r>
            <a:r>
              <a:rPr lang="ru-RU" sz="2600" b="1" spc="-29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6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видам деятельности, создание развивающей образовательной среды, которая представляет собой</a:t>
            </a:r>
            <a:r>
              <a:rPr lang="ru-RU" sz="2600" b="1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6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систему</a:t>
            </a:r>
            <a:r>
              <a:rPr lang="ru-RU" sz="2600" b="1" spc="-2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6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условий</a:t>
            </a:r>
            <a:r>
              <a:rPr lang="ru-RU" sz="2600" b="1" spc="1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6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социализации</a:t>
            </a:r>
            <a:r>
              <a:rPr lang="ru-RU" sz="2600" b="1" spc="-1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6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2600" b="1" spc="-1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6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индивидуализации</a:t>
            </a:r>
            <a:r>
              <a:rPr lang="ru-RU" sz="2600" b="1" spc="1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6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детей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41712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3B4215-C71B-4AFD-997F-8AF1466E85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7398" y="304800"/>
            <a:ext cx="5673442" cy="796031"/>
          </a:xfrm>
        </p:spPr>
        <p:txBody>
          <a:bodyPr>
            <a:normAutofit/>
          </a:bodyPr>
          <a:lstStyle/>
          <a:p>
            <a:pPr algn="just"/>
            <a:r>
              <a:rPr lang="ru-RU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 программы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3E75C9B-EC3B-462B-8B61-C81F9275D1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2380" y="1322773"/>
            <a:ext cx="7981025" cy="4962617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обеспечивает развитие личности, мотивации и способностей детей</a:t>
            </a:r>
            <a:r>
              <a:rPr lang="ru-RU" sz="2800" b="1" spc="-28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различных видах деятельности и охватывает следующие направления развития и образования</a:t>
            </a:r>
            <a:r>
              <a:rPr lang="ru-RU" sz="2800" b="1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детей</a:t>
            </a:r>
            <a:r>
              <a:rPr lang="ru-RU" sz="2800" b="1" spc="-3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(образовательные</a:t>
            </a:r>
            <a:r>
              <a:rPr lang="ru-RU" sz="2800" b="1" spc="-65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области)</a:t>
            </a:r>
            <a:r>
              <a:rPr lang="ru-RU" sz="28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  <a:r>
              <a:rPr lang="ru-RU" sz="2800" b="1" spc="-35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algn="ctr"/>
            <a:r>
              <a:rPr lang="ru-RU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социально-коммуникативное</a:t>
            </a:r>
            <a:r>
              <a:rPr lang="ru-RU" sz="2800" b="1" spc="-4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развитие</a:t>
            </a:r>
            <a:r>
              <a:rPr lang="ru-RU" sz="2800" b="1" spc="-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algn="ctr"/>
            <a:r>
              <a:rPr lang="ru-RU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познавательное</a:t>
            </a:r>
            <a:r>
              <a:rPr lang="ru-RU" sz="2800" b="1" spc="-4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развитие</a:t>
            </a:r>
            <a:r>
              <a:rPr lang="ru-RU" sz="2800" b="1" spc="-29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algn="ctr"/>
            <a:r>
              <a:rPr lang="ru-RU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речевое развитие</a:t>
            </a:r>
            <a:endParaRPr lang="ru-RU" sz="2800" b="1" spc="25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ru-RU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художественно-эстетическое</a:t>
            </a:r>
            <a:r>
              <a:rPr lang="ru-RU" sz="2800" b="1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развитие</a:t>
            </a:r>
            <a:r>
              <a:rPr lang="ru-RU" sz="2800" b="1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algn="ctr"/>
            <a:r>
              <a:rPr lang="ru-RU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физическое развитие</a:t>
            </a:r>
          </a:p>
          <a:p>
            <a:pPr algn="ctr"/>
            <a:endParaRPr lang="ru-RU" sz="2800" b="1" dirty="0"/>
          </a:p>
          <a:p>
            <a:pPr algn="ctr"/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9626478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E961F7-DCB9-4295-9C7D-09249B80FC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199" y="304799"/>
            <a:ext cx="8025415" cy="1595022"/>
          </a:xfrm>
        </p:spPr>
        <p:txBody>
          <a:bodyPr>
            <a:noAutofit/>
          </a:bodyPr>
          <a:lstStyle/>
          <a:p>
            <a:pPr algn="ctr"/>
            <a:r>
              <a:rPr lang="ru-RU" altLang="ru-RU" sz="3200" b="1" dirty="0">
                <a:solidFill>
                  <a:srgbClr val="002060"/>
                </a:solidFill>
              </a:rPr>
              <a:t>Образовательная программа  </a:t>
            </a:r>
            <a:br>
              <a:rPr lang="ru-RU" altLang="ru-RU" sz="3200" b="1" dirty="0">
                <a:solidFill>
                  <a:srgbClr val="002060"/>
                </a:solidFill>
              </a:rPr>
            </a:br>
            <a:r>
              <a:rPr lang="ru-RU" altLang="ru-RU" sz="3200" b="1" dirty="0">
                <a:solidFill>
                  <a:srgbClr val="002060"/>
                </a:solidFill>
              </a:rPr>
              <a:t>включает в себя три основных раздела:</a:t>
            </a:r>
            <a:endParaRPr lang="ru-RU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1DA86B8-D6C9-4DCD-914E-BD80C1C23C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48396" y="2902998"/>
            <a:ext cx="9587884" cy="3955002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ru-RU" sz="66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целевой</a:t>
            </a:r>
            <a:r>
              <a:rPr lang="ru-RU" sz="6600" b="1" spc="-2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marL="45720" indent="0">
              <a:buNone/>
            </a:pPr>
            <a:r>
              <a:rPr lang="ru-RU" sz="66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содержательный</a:t>
            </a:r>
            <a:r>
              <a:rPr lang="ru-RU" sz="6600" b="1" spc="-2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</a:p>
          <a:p>
            <a:pPr marL="45720" indent="0">
              <a:buNone/>
            </a:pPr>
            <a:r>
              <a:rPr lang="ru-RU" sz="66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организационный</a:t>
            </a:r>
            <a:endParaRPr lang="ru-RU" sz="6600" b="1" dirty="0">
              <a:solidFill>
                <a:schemeClr val="tx1"/>
              </a:solidFill>
            </a:endParaRPr>
          </a:p>
        </p:txBody>
      </p:sp>
      <p:sp>
        <p:nvSpPr>
          <p:cNvPr id="5" name="Стрелка: вниз 4">
            <a:extLst>
              <a:ext uri="{FF2B5EF4-FFF2-40B4-BE49-F238E27FC236}">
                <a16:creationId xmlns:a16="http://schemas.microsoft.com/office/drawing/2014/main" id="{4CD27BAE-7C82-4817-91DF-910BD1497D4D}"/>
              </a:ext>
            </a:extLst>
          </p:cNvPr>
          <p:cNvSpPr/>
          <p:nvPr/>
        </p:nvSpPr>
        <p:spPr>
          <a:xfrm>
            <a:off x="4944863" y="1899820"/>
            <a:ext cx="1012054" cy="1003177"/>
          </a:xfrm>
          <a:prstGeom prst="downArrow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" name="Стрелка: вверх 5">
            <a:extLst>
              <a:ext uri="{FF2B5EF4-FFF2-40B4-BE49-F238E27FC236}">
                <a16:creationId xmlns:a16="http://schemas.microsoft.com/office/drawing/2014/main" id="{8F5F8311-3AE7-497A-832E-AA7BD7753128}"/>
              </a:ext>
            </a:extLst>
          </p:cNvPr>
          <p:cNvSpPr/>
          <p:nvPr/>
        </p:nvSpPr>
        <p:spPr>
          <a:xfrm>
            <a:off x="6569477" y="1899821"/>
            <a:ext cx="1012054" cy="1003176"/>
          </a:xfrm>
          <a:prstGeom prst="upArrow">
            <a:avLst>
              <a:gd name="adj1" fmla="val 50000"/>
              <a:gd name="adj2" fmla="val 58152"/>
            </a:avLst>
          </a:prstGeom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85220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60DB70-9636-4A5B-A773-03E1D22315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0843" y="378371"/>
            <a:ext cx="8300622" cy="5711711"/>
          </a:xfrm>
        </p:spPr>
        <p:txBody>
          <a:bodyPr>
            <a:normAutofit/>
          </a:bodyPr>
          <a:lstStyle/>
          <a:p>
            <a:pPr marL="71755" marR="149860" indent="450850" algn="ctr"/>
            <a:r>
              <a:rPr lang="ru-RU" sz="3200" b="1" i="1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Целевой</a:t>
            </a:r>
            <a:r>
              <a:rPr lang="ru-RU" sz="3200" b="1" i="1" spc="5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b="1" i="1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раздел</a:t>
            </a:r>
            <a:r>
              <a:rPr lang="ru-RU" sz="3200" b="1" i="1" spc="5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включает</a:t>
            </a:r>
            <a:r>
              <a:rPr lang="ru-RU" sz="3200" b="1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3200" b="1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себя</a:t>
            </a:r>
            <a:r>
              <a:rPr lang="ru-RU" sz="3200" b="1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пояснительную</a:t>
            </a:r>
            <a:r>
              <a:rPr lang="ru-RU" sz="3200" b="1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записку</a:t>
            </a:r>
            <a:r>
              <a:rPr lang="ru-RU" sz="3200" b="1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3200" b="1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планируемые</a:t>
            </a:r>
            <a:r>
              <a:rPr lang="ru-RU" sz="3200" b="1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результаты</a:t>
            </a:r>
            <a:r>
              <a:rPr lang="ru-RU" sz="3200" b="1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освоения</a:t>
            </a:r>
            <a:r>
              <a:rPr lang="ru-RU" sz="3200" b="1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программы.</a:t>
            </a:r>
            <a:r>
              <a:rPr lang="ru-RU" sz="3200" b="1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Результаты</a:t>
            </a:r>
            <a:r>
              <a:rPr lang="ru-RU" sz="3200" b="1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освоения</a:t>
            </a:r>
            <a:r>
              <a:rPr lang="ru-RU" sz="3200" b="1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образовательной</a:t>
            </a:r>
            <a:r>
              <a:rPr lang="ru-RU" sz="3200" b="1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программы</a:t>
            </a:r>
            <a:r>
              <a:rPr lang="ru-RU" sz="3200" b="1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представлены</a:t>
            </a:r>
            <a:r>
              <a:rPr lang="ru-RU" sz="3200" b="1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3200" b="1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виде</a:t>
            </a:r>
            <a:r>
              <a:rPr lang="ru-RU" sz="3200" b="1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целевых</a:t>
            </a:r>
            <a:r>
              <a:rPr lang="ru-RU" sz="3200" b="1" spc="5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ориентиров</a:t>
            </a:r>
            <a:r>
              <a:rPr lang="ru-RU" sz="3200" b="1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дошкольного</a:t>
            </a:r>
            <a:r>
              <a:rPr lang="ru-RU" sz="3200" b="1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образования,</a:t>
            </a:r>
            <a:r>
              <a:rPr lang="ru-RU" sz="3200" b="1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которые</a:t>
            </a:r>
            <a:r>
              <a:rPr lang="ru-RU" sz="3200" b="1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представляют</a:t>
            </a:r>
            <a:r>
              <a:rPr lang="ru-RU" sz="3200" b="1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собой</a:t>
            </a:r>
            <a:r>
              <a:rPr lang="ru-RU" sz="3200" b="1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социально-нормативные</a:t>
            </a:r>
            <a:r>
              <a:rPr lang="ru-RU" sz="3200" b="1" spc="-2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возрастные</a:t>
            </a:r>
            <a:r>
              <a:rPr lang="ru-RU" sz="3200" b="1" spc="-2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характеристики</a:t>
            </a:r>
            <a:r>
              <a:rPr lang="ru-RU" sz="3200" b="1" spc="1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возможных</a:t>
            </a:r>
            <a:r>
              <a:rPr lang="ru-RU" sz="3200" b="1" spc="-1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достижений</a:t>
            </a:r>
            <a:r>
              <a:rPr lang="ru-RU" sz="3200" b="1" spc="-1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ребёнка</a:t>
            </a:r>
            <a:br>
              <a:rPr lang="ru-RU" sz="28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sz="2800" b="1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6A63740-753E-4C29-93DE-17FE9B7778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00326" y="378372"/>
            <a:ext cx="9294922" cy="582712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54372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E6CDBB-79CE-47CD-84CB-1C991CA907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2661" y="210207"/>
            <a:ext cx="8711489" cy="728870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Целевые ориентиры дошкольного образования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E32B4EE-118D-4C6D-AF42-68DDAE361D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7078" y="1139687"/>
            <a:ext cx="11396870" cy="5287617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Мотивационные образовательные результаты: </a:t>
            </a:r>
          </a:p>
          <a:p>
            <a:pPr algn="just"/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инициативность, позитивное отношение к миру, другим людям вне зависимости от их социального происхождения, этнической принадлежности, религиозных и других верований, их физических и психических особенностей; </a:t>
            </a:r>
          </a:p>
          <a:p>
            <a:pPr algn="just"/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позитивное отношение к самому себе, чувство собственного достоинства, уверенность в своих силах;</a:t>
            </a:r>
          </a:p>
          <a:p>
            <a:pPr algn="just"/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Позитивное отношение к разным видам труда, ответственность за начатое дело;</a:t>
            </a:r>
          </a:p>
          <a:p>
            <a:pPr algn="just"/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Сформированность первичных ценностных представлений о том, «что такое хорошо, и что такое плохо». Стремление поступать правильно, «быть хорошим»;</a:t>
            </a:r>
          </a:p>
          <a:p>
            <a:pPr algn="just"/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Патриотизм, чувство гражданской принадлежности и социальной ответственности; </a:t>
            </a:r>
          </a:p>
          <a:p>
            <a:pPr algn="just"/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Уважительное отношение к духовно-нравственным ценностям, историческим и национально-культурным традициям народов нашей страны;</a:t>
            </a:r>
          </a:p>
          <a:p>
            <a:pPr algn="just"/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отношение к образованию как к одной из ведущих жизненных ценностей;</a:t>
            </a:r>
          </a:p>
          <a:p>
            <a:pPr algn="just"/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Стремление к здоровому образу жизни.</a:t>
            </a:r>
          </a:p>
          <a:p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37795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E6CDBB-79CE-47CD-84CB-1C991CA907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332" y="199697"/>
            <a:ext cx="8511792" cy="728870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Целевые ориентиры дошкольного образования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E32B4EE-118D-4C6D-AF42-68DDAE361D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7078" y="1139687"/>
            <a:ext cx="11396870" cy="5287617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Предметные  образовательные результаты: </a:t>
            </a:r>
          </a:p>
          <a:p>
            <a:pPr algn="just"/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Овладение основными культурными способами деятельности, необходимыми для осуществления различных видов деятельности; </a:t>
            </a:r>
          </a:p>
          <a:p>
            <a:pPr algn="just"/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Овладение универсальными предпосылками учебной деятельности, умением работать по правилу и образцу, слушать взрослого и выполнять инструкции;</a:t>
            </a:r>
          </a:p>
          <a:p>
            <a:pPr algn="just"/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Овладение начальными знаниям о себе, обществе, государстве, мире;</a:t>
            </a:r>
          </a:p>
          <a:p>
            <a:pPr algn="just"/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Овладение элементарными представлениями из области живой природы, естествознания, математики, истории и т.п., знакомство с произведениями детской литературы;</a:t>
            </a:r>
          </a:p>
          <a:p>
            <a:pPr algn="just"/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Овладение основными культурно-гигиеническими навыками, начальными представлениями о принципах здорового образа жизни; </a:t>
            </a:r>
          </a:p>
          <a:p>
            <a:pPr algn="just"/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Хорошее физическое развитие (крупная, мелкая моторика, выносливость, владение основными движениями;</a:t>
            </a:r>
          </a:p>
          <a:p>
            <a:pPr algn="just"/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хорошее владение устной речью, сформированность предпосылок к грамотности.</a:t>
            </a:r>
          </a:p>
          <a:p>
            <a:endPara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37104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6646" y="239697"/>
            <a:ext cx="10404628" cy="1012054"/>
          </a:xfrm>
        </p:spPr>
        <p:txBody>
          <a:bodyPr>
            <a:noAutofit/>
          </a:bodyPr>
          <a:lstStyle/>
          <a:p>
            <a:pPr marL="71755" marR="156210" indent="450850" algn="ctr">
              <a:lnSpc>
                <a:spcPct val="100000"/>
              </a:lnSpc>
              <a:spcBef>
                <a:spcPts val="935"/>
              </a:spcBef>
              <a:spcAft>
                <a:spcPts val="0"/>
              </a:spcAft>
            </a:pPr>
            <a:b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Содержательный раздел 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представляет общее содержание Программы, обеспечивающее</a:t>
            </a:r>
            <a:r>
              <a:rPr lang="ru-RU" sz="2400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полноценное развитие</a:t>
            </a:r>
            <a:r>
              <a:rPr lang="ru-RU" sz="2400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личности</a:t>
            </a:r>
            <a:r>
              <a:rPr lang="ru-RU" sz="2400" spc="-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детей</a:t>
            </a:r>
            <a:b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56443" y="1136343"/>
            <a:ext cx="10857389" cy="5601808"/>
          </a:xfrm>
        </p:spPr>
        <p:txBody>
          <a:bodyPr>
            <a:normAutofit/>
          </a:bodyPr>
          <a:lstStyle/>
          <a:p>
            <a:pPr marL="71755" marR="154305" indent="450850" algn="ctr"/>
            <a:r>
              <a:rPr lang="ru-RU" sz="32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Программа</a:t>
            </a:r>
            <a:r>
              <a:rPr lang="ru-RU" sz="3200" b="1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состоит</a:t>
            </a:r>
            <a:r>
              <a:rPr lang="ru-RU" sz="3200" b="1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из</a:t>
            </a:r>
            <a:r>
              <a:rPr lang="ru-RU" sz="3200" b="1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обязательной</a:t>
            </a:r>
            <a:r>
              <a:rPr lang="ru-RU" sz="3200" b="1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части</a:t>
            </a:r>
            <a:r>
              <a:rPr lang="ru-RU" sz="3200" b="1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3200" b="1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части,</a:t>
            </a:r>
            <a:r>
              <a:rPr lang="ru-RU" sz="3200" b="1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формируемой</a:t>
            </a:r>
            <a:r>
              <a:rPr lang="ru-RU" sz="3200" b="1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участниками</a:t>
            </a:r>
            <a:r>
              <a:rPr lang="ru-RU" sz="3200" b="1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образовательных</a:t>
            </a:r>
            <a:r>
              <a:rPr lang="ru-RU" sz="3200" b="1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отношений</a:t>
            </a:r>
            <a:r>
              <a:rPr lang="ru-RU" sz="3200" b="1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(вариативная</a:t>
            </a:r>
            <a:r>
              <a:rPr lang="ru-RU" sz="3200" b="1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часть).</a:t>
            </a:r>
            <a:r>
              <a:rPr lang="ru-RU" sz="3200" b="1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b="1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Обязательная</a:t>
            </a:r>
            <a:r>
              <a:rPr lang="ru-RU" sz="3200" b="1" i="1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b="1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часть</a:t>
            </a:r>
            <a:r>
              <a:rPr lang="ru-RU" sz="3200" b="1" i="1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Программы</a:t>
            </a:r>
            <a:r>
              <a:rPr lang="ru-RU" sz="3200" b="1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отражает</a:t>
            </a:r>
            <a:r>
              <a:rPr lang="ru-RU" sz="3200" b="1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комплексность</a:t>
            </a:r>
            <a:r>
              <a:rPr lang="ru-RU" sz="3200" b="1" spc="-1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подхода,</a:t>
            </a:r>
            <a:r>
              <a:rPr lang="ru-RU" sz="3200" b="1" spc="-1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обеспечивая</a:t>
            </a:r>
            <a:r>
              <a:rPr lang="ru-RU" sz="3200" b="1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развитие</a:t>
            </a:r>
            <a:r>
              <a:rPr lang="ru-RU" sz="3200" b="1" spc="-2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детей во</a:t>
            </a:r>
            <a:r>
              <a:rPr lang="ru-RU" sz="3200" b="1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всех</a:t>
            </a:r>
            <a:r>
              <a:rPr lang="ru-RU" sz="3200" b="1" spc="-2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пяти</a:t>
            </a:r>
            <a:r>
              <a:rPr lang="ru-RU" sz="3200" b="1" spc="-3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образовательных</a:t>
            </a:r>
            <a:r>
              <a:rPr lang="ru-RU" sz="3200" b="1" spc="-4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областях</a:t>
            </a:r>
          </a:p>
          <a:p>
            <a:pPr marL="71755" marR="149860" indent="450850" algn="ctr">
              <a:lnSpc>
                <a:spcPct val="100000"/>
              </a:lnSpc>
            </a:pPr>
            <a:r>
              <a:rPr lang="ru-RU" sz="3200" b="1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Вариативная</a:t>
            </a:r>
            <a:r>
              <a:rPr lang="ru-RU" sz="3200" b="1" i="1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b="1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часть</a:t>
            </a:r>
            <a:r>
              <a:rPr lang="ru-RU" sz="3200" b="1" i="1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отражает</a:t>
            </a:r>
            <a:r>
              <a:rPr lang="ru-RU" sz="3200" b="1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развитие</a:t>
            </a:r>
            <a:r>
              <a:rPr lang="ru-RU" sz="3200" b="1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детей</a:t>
            </a:r>
            <a:r>
              <a:rPr lang="ru-RU" sz="3200" b="1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3200" b="1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познавательной,</a:t>
            </a:r>
            <a:r>
              <a:rPr lang="ru-RU" sz="3200" b="1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речевой,</a:t>
            </a:r>
            <a:r>
              <a:rPr lang="ru-RU" sz="3200" b="1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социально-</a:t>
            </a:r>
            <a:r>
              <a:rPr lang="ru-RU" sz="3200" b="1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коммуникативной</a:t>
            </a:r>
            <a:r>
              <a:rPr lang="ru-RU" sz="3200" b="1" spc="-1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3200" b="1" spc="1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художественно-эстетической</a:t>
            </a:r>
            <a:r>
              <a:rPr lang="ru-RU" sz="3200" b="1" spc="-4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образовательных</a:t>
            </a:r>
            <a:r>
              <a:rPr lang="ru-RU" sz="3200" b="1" spc="-4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областях</a:t>
            </a:r>
          </a:p>
          <a:p>
            <a:pPr algn="ctr"/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96471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86365" y="294290"/>
            <a:ext cx="10870519" cy="5831301"/>
          </a:xfrm>
        </p:spPr>
        <p:txBody>
          <a:bodyPr>
            <a:normAutofit/>
          </a:bodyPr>
          <a:lstStyle/>
          <a:p>
            <a:pPr marL="71755" marR="154305" indent="450850" algn="ctr">
              <a:lnSpc>
                <a:spcPct val="100000"/>
              </a:lnSpc>
            </a:pPr>
            <a:br>
              <a:rPr lang="ru-RU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Организационный</a:t>
            </a:r>
            <a:r>
              <a:rPr lang="ru-RU" b="1" i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раздел</a:t>
            </a:r>
            <a:r>
              <a:rPr lang="ru-RU" b="1" i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содержит</a:t>
            </a:r>
            <a:r>
              <a:rPr lang="ru-RU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описание</a:t>
            </a:r>
            <a:r>
              <a:rPr lang="ru-RU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материально-технического</a:t>
            </a:r>
            <a:r>
              <a:rPr lang="ru-RU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обеспечения</a:t>
            </a:r>
            <a:r>
              <a:rPr lang="ru-RU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Программы,</a:t>
            </a:r>
            <a:r>
              <a:rPr lang="ru-RU" b="1" spc="26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включает</a:t>
            </a:r>
            <a:r>
              <a:rPr lang="ru-RU" b="1" spc="28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распорядок</a:t>
            </a:r>
            <a:r>
              <a:rPr lang="ru-RU" b="1" spc="24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b="1" spc="26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режим</a:t>
            </a:r>
            <a:r>
              <a:rPr lang="ru-RU" b="1" spc="26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дня,</a:t>
            </a:r>
            <a:r>
              <a:rPr lang="ru-RU" b="1" spc="26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</a:t>
            </a:r>
            <a:r>
              <a:rPr lang="ru-RU" b="1" spc="2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также</a:t>
            </a:r>
            <a:r>
              <a:rPr lang="ru-RU" b="1" spc="2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особенности</a:t>
            </a:r>
            <a:r>
              <a:rPr lang="ru-RU" b="1" spc="26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традиционных</a:t>
            </a:r>
            <a:r>
              <a:rPr lang="ru-RU" b="1" spc="2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событий,</a:t>
            </a:r>
            <a:b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праздников,</a:t>
            </a:r>
            <a:r>
              <a:rPr lang="ru-RU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мероприятий,</a:t>
            </a:r>
            <a:r>
              <a:rPr lang="ru-RU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особенности</a:t>
            </a:r>
            <a:r>
              <a:rPr lang="ru-RU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организации</a:t>
            </a:r>
            <a:r>
              <a:rPr lang="ru-RU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предметно-пространственной</a:t>
            </a:r>
            <a:r>
              <a:rPr lang="ru-RU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среды,</a:t>
            </a:r>
            <a:r>
              <a:rPr lang="ru-RU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особенности</a:t>
            </a:r>
            <a:r>
              <a:rPr lang="ru-RU" b="1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взаимодействия</a:t>
            </a:r>
            <a:r>
              <a:rPr lang="ru-RU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педагогического</a:t>
            </a:r>
            <a:r>
              <a:rPr lang="ru-RU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коллектива с</a:t>
            </a:r>
            <a:r>
              <a:rPr lang="ru-RU" b="1" spc="-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семьями</a:t>
            </a:r>
            <a:r>
              <a:rPr lang="ru-RU" b="1" spc="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воспитанников</a:t>
            </a:r>
            <a:b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22124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9CEFEA-7407-437A-BCBB-8B5016DA52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Формы организации взаимодействия с семьей: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EE53A21-83B0-4900-8BC0-86560D4651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225119"/>
            <a:ext cx="8915400" cy="5202314"/>
          </a:xfr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Общие родительские собрания;</a:t>
            </a:r>
          </a:p>
          <a:p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Групповые родительские собрания;</a:t>
            </a:r>
          </a:p>
          <a:p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детских праздников, соревнований, досугов;</a:t>
            </a:r>
          </a:p>
          <a:p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Анкетирование, опросы;</a:t>
            </a:r>
          </a:p>
          <a:p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Информационные стенды и тематические выставки;</a:t>
            </a:r>
          </a:p>
          <a:p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Выставки детских работ;</a:t>
            </a:r>
          </a:p>
          <a:p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Открытые занятия воспитателей;</a:t>
            </a:r>
          </a:p>
          <a:p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Совместные и семейные проекты различной направленности.</a:t>
            </a:r>
          </a:p>
        </p:txBody>
      </p:sp>
    </p:spTree>
    <p:extLst>
      <p:ext uri="{BB962C8B-B14F-4D97-AF65-F5344CB8AC3E}">
        <p14:creationId xmlns:p14="http://schemas.microsoft.com/office/powerpoint/2010/main" val="26326107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4E5B70-5296-4235-9037-3488C8AEB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8889" y="262759"/>
            <a:ext cx="9232776" cy="83820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Ежедневная организация жизни и деятельности детей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D23EA66-531B-4E3A-9AA2-E155705213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700" y="1487927"/>
            <a:ext cx="10005972" cy="4362457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Ежедневная организация жизни и деятельности детей осуществляется с учетом:</a:t>
            </a:r>
          </a:p>
          <a:p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Построения образовательного процесса на адекватных возрасту формах работы с детьми: основной формой работы с детьми дошкольного возраста и ведущим видом деятельности для них является игра;</a:t>
            </a:r>
          </a:p>
          <a:p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программных образовательных задач в  совместной деятельности взрослого и детей и самостоятельной деятельности детей не только в рамках непосредственно образовательной деятельности, но и при проведении режимных моментов в  соответствии со спецификой дошкольного образования.</a:t>
            </a:r>
          </a:p>
        </p:txBody>
      </p:sp>
    </p:spTree>
    <p:extLst>
      <p:ext uri="{BB962C8B-B14F-4D97-AF65-F5344CB8AC3E}">
        <p14:creationId xmlns:p14="http://schemas.microsoft.com/office/powerpoint/2010/main" val="20125698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0316D5-75CA-4EF6-9867-53BF1C5D49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8213" y="304800"/>
            <a:ext cx="9372600" cy="838200"/>
          </a:xfrm>
        </p:spPr>
        <p:txBody>
          <a:bodyPr/>
          <a:lstStyle/>
          <a:p>
            <a:r>
              <a:rPr lang="ru-RU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Организация режима дня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BA382F0-BA01-4660-8097-94F6577CE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7160" y="1589690"/>
            <a:ext cx="8983941" cy="411480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проведении  режимных процессов  МОУ придерживается следующих правил:</a:t>
            </a:r>
          </a:p>
          <a:p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Полное и своевременное удовлетворение всех органических потребностей детей (в сне, приеме пищи) ;</a:t>
            </a:r>
          </a:p>
          <a:p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Тщательный гигиенический уход, обеспечение чистоты тела, одежды, постели;</a:t>
            </a:r>
          </a:p>
          <a:p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Привлечение детей к посильному участию в режимных процессах: поощрение самостоятельности и активности;</a:t>
            </a:r>
          </a:p>
          <a:p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культурно-гигиенических навыков;</a:t>
            </a:r>
          </a:p>
          <a:p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Эмоциональное общение в ходе выполнения режимных процессов;</a:t>
            </a:r>
          </a:p>
          <a:p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Учет потребностей детей, индивидуальных особенностей каждого ребенка;</a:t>
            </a:r>
          </a:p>
          <a:p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Соблюдение двигательной активности детей с учетом индивидуальных, возрастных особенностей детей;</a:t>
            </a:r>
          </a:p>
          <a:p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Спокойный и доброжелательный тон обращения, бережное отношение к ребенку.</a:t>
            </a:r>
          </a:p>
        </p:txBody>
      </p:sp>
    </p:spTree>
    <p:extLst>
      <p:ext uri="{BB962C8B-B14F-4D97-AF65-F5344CB8AC3E}">
        <p14:creationId xmlns:p14="http://schemas.microsoft.com/office/powerpoint/2010/main" val="17247807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BFA4DC-0A76-473C-B731-FF993ED831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осуществления образовательного процесса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E06493A-E059-4DDC-8326-FA4BBC1081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7579" y="1930400"/>
            <a:ext cx="9372600" cy="426720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Образовательный процесс условно разделяется на три составляющие, каждый из которых соответствует определенная позиция обучающего взрослого:</a:t>
            </a:r>
          </a:p>
          <a:p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специально организованном обучении в форме занятия;</a:t>
            </a:r>
          </a:p>
          <a:p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 время взросло-детской (партнерской) деятельности;</a:t>
            </a:r>
          </a:p>
          <a:p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свободной самостоятельной деятельности детей</a:t>
            </a:r>
          </a:p>
          <a:p>
            <a:pPr marL="45720" indent="0">
              <a:buNone/>
            </a:pP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Результатами освоения программы являются целевые ориентиры дошкольного образования, которые представляют собой социально-нормативные возрастные характеристики возможных достижений ребенка.</a:t>
            </a:r>
          </a:p>
        </p:txBody>
      </p:sp>
    </p:spTree>
    <p:extLst>
      <p:ext uri="{BB962C8B-B14F-4D97-AF65-F5344CB8AC3E}">
        <p14:creationId xmlns:p14="http://schemas.microsoft.com/office/powerpoint/2010/main" val="2532116962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Тема Office">
  <a:themeElements>
    <a:clrScheme name="Children Happy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Children Happy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1864</TotalTime>
  <Words>996</Words>
  <Application>Microsoft Office PowerPoint</Application>
  <PresentationFormat>Широкоэкранный</PresentationFormat>
  <Paragraphs>80</Paragraphs>
  <Slides>15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3" baseType="lpstr">
      <vt:lpstr>Arial</vt:lpstr>
      <vt:lpstr>Century Gothic</vt:lpstr>
      <vt:lpstr>Century Schoolbook</vt:lpstr>
      <vt:lpstr>Euphemia</vt:lpstr>
      <vt:lpstr>Times New Roman</vt:lpstr>
      <vt:lpstr>Wingdings</vt:lpstr>
      <vt:lpstr>Wingdings 3</vt:lpstr>
      <vt:lpstr>Легкий дым</vt:lpstr>
      <vt:lpstr>Муниципальное общеобразовательное учреждение  «Красноозёрненская основная общеобразовательная школа» (дошкольные группы)</vt:lpstr>
      <vt:lpstr>Презентация PowerPoint</vt:lpstr>
      <vt:lpstr>Цель реализации программы</vt:lpstr>
      <vt:lpstr>Презентация PowerPoint</vt:lpstr>
      <vt:lpstr>Содержание программы</vt:lpstr>
      <vt:lpstr>Образовательная программа   включает в себя три основных раздела:</vt:lpstr>
      <vt:lpstr>Целевой раздел включает в себя пояснительную записку и планируемые результаты освоения программы. Результаты освоения образовательной программы представлены в виде целевых ориентиров дошкольного образования, которые представляют собой социально-нормативные возрастные характеристики возможных достижений ребёнка </vt:lpstr>
      <vt:lpstr>Целевые ориентиры дошкольного образования</vt:lpstr>
      <vt:lpstr>Целевые ориентиры дошкольного образования</vt:lpstr>
      <vt:lpstr>   Содержательный раздел представляет общее содержание Программы, обеспечивающее полноценное развитие личности детей </vt:lpstr>
      <vt:lpstr> Организационный раздел содержит описание материально-технического обеспечения Программы, включает распорядок и режим дня, а также особенности традиционных событий, праздников, мероприятий, особенности организации предметно-пространственной среды, особенности взаимодействия педагогического коллектива с семьями воспитанников </vt:lpstr>
      <vt:lpstr>Формы организации взаимодействия с семьей:</vt:lpstr>
      <vt:lpstr>Ежедневная организация жизни и деятельности детей</vt:lpstr>
      <vt:lpstr>      Организация режима дня</vt:lpstr>
      <vt:lpstr>Особенности осуществления образовательного процесса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Муниципальное образовательное учреждение  «Раздольская средняя общеобразовательная школа» (дошкольные группы)</dc:title>
  <dc:creator>Zinaida Homich</dc:creator>
  <cp:lastModifiedBy>Пользователь</cp:lastModifiedBy>
  <cp:revision>35</cp:revision>
  <dcterms:created xsi:type="dcterms:W3CDTF">2020-10-07T13:07:41Z</dcterms:created>
  <dcterms:modified xsi:type="dcterms:W3CDTF">2022-02-11T12:28:33Z</dcterms:modified>
</cp:coreProperties>
</file>